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34"/>
  </p:notesMasterIdLst>
  <p:handoutMasterIdLst>
    <p:handoutMasterId r:id="rId35"/>
  </p:handoutMasterIdLst>
  <p:sldIdLst>
    <p:sldId id="410" r:id="rId5"/>
    <p:sldId id="383" r:id="rId6"/>
    <p:sldId id="429" r:id="rId7"/>
    <p:sldId id="411" r:id="rId8"/>
    <p:sldId id="430" r:id="rId9"/>
    <p:sldId id="409" r:id="rId10"/>
    <p:sldId id="389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391" r:id="rId21"/>
    <p:sldId id="422" r:id="rId22"/>
    <p:sldId id="423" r:id="rId23"/>
    <p:sldId id="424" r:id="rId24"/>
    <p:sldId id="397" r:id="rId25"/>
    <p:sldId id="408" r:id="rId26"/>
    <p:sldId id="425" r:id="rId27"/>
    <p:sldId id="426" r:id="rId28"/>
    <p:sldId id="406" r:id="rId29"/>
    <p:sldId id="427" r:id="rId30"/>
    <p:sldId id="431" r:id="rId31"/>
    <p:sldId id="428" r:id="rId32"/>
    <p:sldId id="398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DB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6327" autoAdjust="0"/>
  </p:normalViewPr>
  <p:slideViewPr>
    <p:cSldViewPr snapToGrid="0">
      <p:cViewPr varScale="1">
        <p:scale>
          <a:sx n="92" d="100"/>
          <a:sy n="92" d="100"/>
        </p:scale>
        <p:origin x="3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5A-4573-ABD0-E7FB7AD9E5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5A-4573-ABD0-E7FB7AD9E5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5A-4573-ABD0-E7FB7AD9E5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5A-4573-ABD0-E7FB7AD9E5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5A-4573-ABD0-E7FB7AD9E5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землю</c:v>
                </c:pt>
                <c:pt idx="1">
                  <c:v>Налог на имущество</c:v>
                </c:pt>
                <c:pt idx="2">
                  <c:v>Налог на доходы физических лиц</c:v>
                </c:pt>
                <c:pt idx="3">
                  <c:v>Налог на совокупный доход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16802</c:v>
                </c:pt>
                <c:pt idx="1">
                  <c:v>888</c:v>
                </c:pt>
                <c:pt idx="2">
                  <c:v>2055</c:v>
                </c:pt>
                <c:pt idx="3">
                  <c:v>7128</c:v>
                </c:pt>
                <c:pt idx="4">
                  <c:v>12732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5A-4573-ABD0-E7FB7AD9E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7FC1DB">
        <a:alpha val="14902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t>20.02.2025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=""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20.02.2025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0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0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5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8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797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62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45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4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3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884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4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741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30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A89C7E07-3C67-C64C-8DA0-0404F6303970}" type="slidenum">
              <a:rPr smtClean="0">
                <a:solidFill>
                  <a:prstClr val="black"/>
                </a:solidFill>
              </a:rPr>
              <a:pPr/>
              <a:t>27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39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91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A89C7E07-3C67-C64C-8DA0-0404F6303970}" type="slidenum">
              <a:rPr smtClean="0">
                <a:solidFill>
                  <a:prstClr val="black"/>
                </a:solidFill>
              </a:rPr>
              <a:pPr/>
              <a:t>3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6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0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A89C7E07-3C67-C64C-8DA0-0404F6303970}" type="slidenum">
              <a:rPr smtClean="0">
                <a:solidFill>
                  <a:prstClr val="black"/>
                </a:solidFill>
              </a:rPr>
              <a:pPr/>
              <a:t>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1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42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=""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=""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=""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=""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=""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=""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=""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=""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=""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=""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=""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=""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=""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g"/><Relationship Id="rId9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g"/><Relationship Id="rId9" Type="http://schemas.openxmlformats.org/officeDocument/2006/relationships/image" Target="../media/image7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jpg"/><Relationship Id="rId5" Type="http://schemas.openxmlformats.org/officeDocument/2006/relationships/image" Target="../media/image100.jpeg"/><Relationship Id="rId4" Type="http://schemas.openxmlformats.org/officeDocument/2006/relationships/image" Target="../media/image9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696" y="1896100"/>
            <a:ext cx="10017608" cy="148592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500" b="0" dirty="0" smtClean="0"/>
              <a:t>Отчет главы администрации </a:t>
            </a:r>
            <a:r>
              <a:rPr lang="ru-RU" sz="4500" b="0" dirty="0" err="1" smtClean="0"/>
              <a:t>Жильцовой</a:t>
            </a:r>
            <a:r>
              <a:rPr lang="ru-RU" sz="4500" b="0" dirty="0" smtClean="0"/>
              <a:t> И.Н.</a:t>
            </a:r>
            <a:endParaRPr lang="ru-RU" sz="45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91" y="0"/>
            <a:ext cx="3326525" cy="1714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7" y="181600"/>
            <a:ext cx="2725156" cy="153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6" y="181600"/>
            <a:ext cx="1807269" cy="12040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0655" y="181600"/>
            <a:ext cx="5229249" cy="138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Администрация муниципального образования сельского поселения деревня </a:t>
            </a:r>
            <a:r>
              <a:rPr lang="ru-RU" dirty="0" err="1" smtClean="0">
                <a:solidFill>
                  <a:schemeClr val="bg1"/>
                </a:solidFill>
              </a:rPr>
              <a:t>Асеньевское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7" y="4271376"/>
            <a:ext cx="6173196" cy="21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8"/>
          <a:stretch/>
        </p:blipFill>
        <p:spPr>
          <a:xfrm>
            <a:off x="6816559" y="181375"/>
            <a:ext cx="4403833" cy="3776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615" y="3091631"/>
            <a:ext cx="2722303" cy="3615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90" y="868474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3500" dirty="0" smtClean="0"/>
              <a:t>Покос общественных территорий и спил аварийных деревьев</a:t>
            </a:r>
            <a:endParaRPr lang="ru-RU" sz="3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2069611"/>
            <a:ext cx="5358765" cy="459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39" y="3091631"/>
            <a:ext cx="2764536" cy="36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8" y="3992676"/>
            <a:ext cx="3377695" cy="2543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42"/>
          <a:stretch/>
        </p:blipFill>
        <p:spPr>
          <a:xfrm>
            <a:off x="2776409" y="1817812"/>
            <a:ext cx="3323054" cy="27653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795322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Ремонт детских площадок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8" y="2459421"/>
            <a:ext cx="5501227" cy="3384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8" y="238991"/>
            <a:ext cx="3377695" cy="2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1446963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Благоустройство братского захоронения в деревне </a:t>
            </a:r>
            <a:r>
              <a:rPr lang="ru-RU" sz="4000" dirty="0" err="1" smtClean="0"/>
              <a:t>Жилетово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73" y="2953407"/>
            <a:ext cx="5480562" cy="308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57" y="155864"/>
            <a:ext cx="4222171" cy="316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56" y="3561486"/>
            <a:ext cx="4222172" cy="31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1" y="3349172"/>
            <a:ext cx="3782292" cy="2836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1131653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Строительство площадок ТБО в Бортниках и </a:t>
            </a:r>
            <a:r>
              <a:rPr lang="ru-RU" sz="4000" dirty="0" err="1" smtClean="0"/>
              <a:t>Зеленино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35" y="2526462"/>
            <a:ext cx="5486400" cy="3659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5"/>
          <a:stretch/>
        </p:blipFill>
        <p:spPr>
          <a:xfrm>
            <a:off x="251112" y="145471"/>
            <a:ext cx="3594654" cy="30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4" y="1175008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Строительство колодцев в </a:t>
            </a:r>
            <a:r>
              <a:rPr lang="ru-RU" sz="4000" dirty="0" err="1" smtClean="0"/>
              <a:t>Серединске</a:t>
            </a:r>
            <a:r>
              <a:rPr lang="ru-RU" sz="4000" dirty="0" smtClean="0"/>
              <a:t> и </a:t>
            </a:r>
            <a:r>
              <a:rPr lang="ru-RU" sz="4000" dirty="0" err="1" smtClean="0"/>
              <a:t>Межуре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4" y="2270234"/>
            <a:ext cx="5486400" cy="4409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91" y="810490"/>
            <a:ext cx="3773214" cy="5712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80" y="191799"/>
            <a:ext cx="3310757" cy="50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179986"/>
            <a:ext cx="2899064" cy="4576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8"/>
          <a:stretch/>
        </p:blipFill>
        <p:spPr>
          <a:xfrm>
            <a:off x="3239259" y="2179986"/>
            <a:ext cx="2673167" cy="45762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1571176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Монтаж уличного освещения в Деревеньках, </a:t>
            </a:r>
            <a:r>
              <a:rPr lang="ru-RU" sz="4000" dirty="0" err="1" smtClean="0"/>
              <a:t>Дылдино</a:t>
            </a:r>
            <a:r>
              <a:rPr lang="ru-RU" sz="4000" dirty="0" smtClean="0"/>
              <a:t> и Борисово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35" y="2713891"/>
            <a:ext cx="5486400" cy="3640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0" y="-1"/>
            <a:ext cx="5663045" cy="2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24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0783"/>
            <a:ext cx="4946073" cy="1537854"/>
          </a:xfrm>
        </p:spPr>
        <p:txBody>
          <a:bodyPr/>
          <a:lstStyle/>
          <a:p>
            <a:pPr algn="ctr"/>
            <a:r>
              <a:rPr lang="ru-RU" sz="4000" dirty="0" smtClean="0"/>
              <a:t>Жилищно-коммунальное хозяйство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915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71" y="237254"/>
            <a:ext cx="10873740" cy="84398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Газификация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9255" y="3693957"/>
            <a:ext cx="6356883" cy="2681088"/>
          </a:xfrm>
        </p:spPr>
        <p:txBody>
          <a:bodyPr rtlCol="0">
            <a:normAutofit fontScale="85000"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2 населенных пункта газифицировано (</a:t>
            </a:r>
            <a:r>
              <a:rPr lang="ru-RU" dirty="0" err="1" smtClean="0"/>
              <a:t>Тюнино</a:t>
            </a:r>
            <a:r>
              <a:rPr lang="ru-RU" dirty="0" smtClean="0"/>
              <a:t>, </a:t>
            </a:r>
            <a:r>
              <a:rPr lang="ru-RU" dirty="0" err="1" smtClean="0"/>
              <a:t>Висящево</a:t>
            </a:r>
            <a:r>
              <a:rPr lang="ru-RU" dirty="0" smtClean="0"/>
              <a:t>).</a:t>
            </a:r>
          </a:p>
          <a:p>
            <a:pPr rtl="0"/>
            <a:r>
              <a:rPr lang="ru-RU" dirty="0" smtClean="0"/>
              <a:t>46 частных домовладений ожидают пуск газа</a:t>
            </a:r>
          </a:p>
          <a:p>
            <a:pPr rtl="0"/>
            <a:r>
              <a:rPr lang="ru-RU" dirty="0" smtClean="0"/>
              <a:t>Газифицированы 2 МКД в </a:t>
            </a:r>
            <a:r>
              <a:rPr lang="ru-RU" dirty="0" err="1" smtClean="0"/>
              <a:t>Серединское</a:t>
            </a:r>
            <a:endParaRPr lang="ru-RU" dirty="0" smtClean="0"/>
          </a:p>
          <a:p>
            <a:pPr rtl="0"/>
            <a:r>
              <a:rPr lang="ru-RU" dirty="0" smtClean="0"/>
              <a:t>Завершается проектирование строительства газопровода к </a:t>
            </a:r>
            <a:r>
              <a:rPr lang="ru-RU" dirty="0" err="1" smtClean="0"/>
              <a:t>Болдаково</a:t>
            </a:r>
            <a:r>
              <a:rPr lang="ru-RU" dirty="0" smtClean="0"/>
              <a:t>, </a:t>
            </a:r>
            <a:r>
              <a:rPr lang="ru-RU" dirty="0" err="1" smtClean="0"/>
              <a:t>Зеленино</a:t>
            </a:r>
            <a:r>
              <a:rPr lang="ru-RU" dirty="0" smtClean="0"/>
              <a:t>, Старая и </a:t>
            </a:r>
            <a:r>
              <a:rPr lang="ru-RU" dirty="0" err="1" smtClean="0"/>
              <a:t>Гольтяево</a:t>
            </a:r>
            <a:endParaRPr lang="ru-RU" dirty="0" smtClean="0"/>
          </a:p>
          <a:p>
            <a:pPr rtl="0"/>
            <a:r>
              <a:rPr lang="ru-RU" dirty="0" smtClean="0"/>
              <a:t>Уровень газификации </a:t>
            </a:r>
            <a:r>
              <a:rPr lang="ru-RU" dirty="0" smtClean="0"/>
              <a:t>81</a:t>
            </a:r>
            <a:r>
              <a:rPr lang="ru-RU" dirty="0" smtClean="0"/>
              <a:t>%</a:t>
            </a:r>
            <a:endParaRPr lang="ru-RU" dirty="0"/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58" y="179989"/>
            <a:ext cx="5946980" cy="3004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858" r="-213" b="17425"/>
          <a:stretch/>
        </p:blipFill>
        <p:spPr>
          <a:xfrm>
            <a:off x="-1" y="1430690"/>
            <a:ext cx="5143501" cy="54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10758" r="7917" b="13788"/>
          <a:stretch/>
        </p:blipFill>
        <p:spPr>
          <a:xfrm>
            <a:off x="2290665" y="3719157"/>
            <a:ext cx="3487853" cy="265588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7" y="1100403"/>
            <a:ext cx="10873740" cy="65566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Водоснабжение и</a:t>
            </a:r>
            <a:br>
              <a:rPr lang="ru-RU" dirty="0" smtClean="0"/>
            </a:br>
            <a:r>
              <a:rPr lang="ru-RU" dirty="0" smtClean="0"/>
              <a:t>водоотведение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1917" y="3693957"/>
            <a:ext cx="5684221" cy="2681088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5 объектов водоснабжения переданы на баланс ГП </a:t>
            </a:r>
            <a:r>
              <a:rPr lang="ru-RU" dirty="0" err="1" smtClean="0"/>
              <a:t>Калугаоблводоканал</a:t>
            </a:r>
            <a:r>
              <a:rPr lang="ru-RU" dirty="0" smtClean="0"/>
              <a:t>.</a:t>
            </a:r>
          </a:p>
          <a:p>
            <a:pPr rtl="0"/>
            <a:r>
              <a:rPr lang="ru-RU" dirty="0" smtClean="0"/>
              <a:t>На очереди к передаче еще 4 объекта водоснабжения.</a:t>
            </a:r>
          </a:p>
          <a:p>
            <a:r>
              <a:rPr lang="ru-RU" dirty="0"/>
              <a:t>В течении года велись ремонтные работы по замене насосов, устранению прорывов, замены канализационной трубы </a:t>
            </a:r>
            <a:r>
              <a:rPr lang="ru-RU" dirty="0" smtClean="0"/>
              <a:t>в деревне </a:t>
            </a:r>
            <a:r>
              <a:rPr lang="ru-RU" dirty="0" err="1"/>
              <a:t>Абрамовское</a:t>
            </a:r>
            <a:r>
              <a:rPr lang="ru-RU" dirty="0"/>
              <a:t>.</a:t>
            </a:r>
            <a:endParaRPr lang="ru-RU" dirty="0" smtClean="0"/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4" y="102875"/>
            <a:ext cx="4098870" cy="29781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4701"/>
          <a:stretch/>
        </p:blipFill>
        <p:spPr>
          <a:xfrm rot="5400000">
            <a:off x="590870" y="1799117"/>
            <a:ext cx="2815745" cy="29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35" y="9197"/>
            <a:ext cx="10873740" cy="6296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Содержание дорог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5903" y="3556963"/>
            <a:ext cx="5190235" cy="2818082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Произведена реконструкция </a:t>
            </a:r>
            <a:r>
              <a:rPr lang="ru-RU" dirty="0" smtClean="0"/>
              <a:t>моста через реку </a:t>
            </a:r>
            <a:r>
              <a:rPr lang="ru-RU" dirty="0" err="1" smtClean="0"/>
              <a:t>Межиха</a:t>
            </a:r>
            <a:r>
              <a:rPr lang="ru-RU" dirty="0" smtClean="0"/>
              <a:t> в деревне </a:t>
            </a:r>
            <a:r>
              <a:rPr lang="ru-RU" dirty="0" err="1" smtClean="0"/>
              <a:t>Медовники</a:t>
            </a:r>
            <a:r>
              <a:rPr lang="ru-RU" dirty="0" smtClean="0"/>
              <a:t>, общей протяженностью 113,5 метров.</a:t>
            </a:r>
          </a:p>
          <a:p>
            <a:pPr rtl="0"/>
            <a:r>
              <a:rPr lang="ru-RU" dirty="0" smtClean="0"/>
              <a:t>Организована </a:t>
            </a:r>
            <a:r>
              <a:rPr lang="ru-RU" dirty="0" smtClean="0"/>
              <a:t>работа по отсыпке дорог в </a:t>
            </a:r>
            <a:r>
              <a:rPr lang="ru-RU" dirty="0" err="1" smtClean="0"/>
              <a:t>Курчино</a:t>
            </a:r>
            <a:r>
              <a:rPr lang="ru-RU" dirty="0" smtClean="0"/>
              <a:t>, Бортники, Колодези, </a:t>
            </a:r>
            <a:r>
              <a:rPr lang="ru-RU" dirty="0" err="1" smtClean="0"/>
              <a:t>Висящево</a:t>
            </a:r>
            <a:r>
              <a:rPr lang="ru-RU" dirty="0" smtClean="0"/>
              <a:t>, </a:t>
            </a:r>
            <a:r>
              <a:rPr lang="ru-RU" dirty="0" err="1" smtClean="0"/>
              <a:t>Коростелево</a:t>
            </a:r>
            <a:r>
              <a:rPr lang="ru-RU" dirty="0" smtClean="0"/>
              <a:t>, </a:t>
            </a:r>
            <a:r>
              <a:rPr lang="ru-RU" dirty="0" err="1" smtClean="0"/>
              <a:t>Тишнево</a:t>
            </a:r>
            <a:r>
              <a:rPr lang="ru-RU" dirty="0" smtClean="0"/>
              <a:t> и </a:t>
            </a:r>
            <a:r>
              <a:rPr lang="ru-RU" dirty="0" err="1" smtClean="0"/>
              <a:t>Медовники</a:t>
            </a:r>
            <a:r>
              <a:rPr lang="ru-RU" dirty="0" smtClean="0"/>
              <a:t>.</a:t>
            </a:r>
          </a:p>
          <a:p>
            <a:pPr rtl="0"/>
            <a:r>
              <a:rPr lang="ru-RU" dirty="0" smtClean="0"/>
              <a:t>В зимний период осуществляется расчистка дорог местного значения</a:t>
            </a:r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6" y="566679"/>
            <a:ext cx="3988200" cy="2432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" y="664143"/>
            <a:ext cx="3165800" cy="237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8"/>
          <a:stretch/>
        </p:blipFill>
        <p:spPr>
          <a:xfrm>
            <a:off x="2735037" y="1041621"/>
            <a:ext cx="3433667" cy="2858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8"/>
          <a:stretch/>
        </p:blipFill>
        <p:spPr>
          <a:xfrm rot="5400000">
            <a:off x="454770" y="2977906"/>
            <a:ext cx="2900383" cy="316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b="27879"/>
          <a:stretch/>
        </p:blipFill>
        <p:spPr>
          <a:xfrm>
            <a:off x="2811975" y="4196402"/>
            <a:ext cx="3356730" cy="25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381" y="0"/>
            <a:ext cx="5351318" cy="1631373"/>
          </a:xfrm>
        </p:spPr>
        <p:txBody>
          <a:bodyPr tIns="457200" rtlCol="0">
            <a:noAutofit/>
          </a:bodyPr>
          <a:lstStyle>
            <a:defPPr>
              <a:defRPr lang="ru-RU"/>
            </a:defPPr>
          </a:lstStyle>
          <a:p>
            <a:pPr marL="0" indent="0" algn="ctr" rt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Решение вопросов местного значения в соответствии с действующим законодательством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1" y="2233094"/>
            <a:ext cx="1843677" cy="2260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88" y="2233094"/>
            <a:ext cx="1921366" cy="274320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296891" y="0"/>
            <a:ext cx="706582" cy="6858000"/>
          </a:xfrm>
          <a:prstGeom prst="roundRect">
            <a:avLst/>
          </a:prstGeom>
          <a:solidFill>
            <a:srgbClr val="3494BA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457" y="3257550"/>
            <a:ext cx="1939881" cy="2473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1" y="3501736"/>
            <a:ext cx="4827010" cy="31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5318067" cy="183417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500" dirty="0" smtClean="0"/>
              <a:t>Земельные отношения и </a:t>
            </a:r>
            <a:r>
              <a:rPr lang="ru-RU" sz="3500" dirty="0" err="1" smtClean="0"/>
              <a:t>Градостроительсво</a:t>
            </a:r>
            <a:endParaRPr lang="ru-RU" sz="3500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5282" y="2905680"/>
            <a:ext cx="9759284" cy="2985051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4 </a:t>
            </a:r>
            <a:r>
              <a:rPr lang="ru-RU" dirty="0" smtClean="0"/>
              <a:t>раза внесены изменения в Правила землепользования и застройки поселения</a:t>
            </a:r>
          </a:p>
          <a:p>
            <a:pPr rtl="0"/>
            <a:r>
              <a:rPr lang="ru-RU" dirty="0" smtClean="0"/>
              <a:t>Достигнут 100% показатель по внесению в ЕГРН сведений о границах населенных пунктов</a:t>
            </a:r>
          </a:p>
          <a:p>
            <a:pPr rtl="0"/>
            <a:r>
              <a:rPr lang="ru-RU" dirty="0" smtClean="0"/>
              <a:t>В собственность поселения оформлены бесхозяйные водонапорные скважины, башни и водопроводы в </a:t>
            </a:r>
            <a:r>
              <a:rPr lang="ru-RU" dirty="0" err="1" smtClean="0"/>
              <a:t>Семичево</a:t>
            </a:r>
            <a:r>
              <a:rPr lang="ru-RU" dirty="0" smtClean="0"/>
              <a:t>, Борисово, </a:t>
            </a:r>
            <a:r>
              <a:rPr lang="ru-RU" dirty="0" err="1" smtClean="0"/>
              <a:t>Серединское</a:t>
            </a:r>
            <a:r>
              <a:rPr lang="ru-RU" dirty="0" smtClean="0"/>
              <a:t>, Старая, </a:t>
            </a:r>
            <a:r>
              <a:rPr lang="ru-RU" dirty="0" err="1" smtClean="0"/>
              <a:t>Федорино</a:t>
            </a:r>
            <a:r>
              <a:rPr lang="ru-RU" dirty="0" smtClean="0"/>
              <a:t>, </a:t>
            </a:r>
            <a:r>
              <a:rPr lang="ru-RU" dirty="0" err="1" smtClean="0"/>
              <a:t>Дылдино</a:t>
            </a:r>
            <a:endParaRPr lang="ru-RU" dirty="0" smtClean="0"/>
          </a:p>
          <a:p>
            <a:pPr rtl="0"/>
            <a:r>
              <a:rPr lang="ru-RU" dirty="0" smtClean="0"/>
              <a:t>Оформлен земельный участок под строительство пожарных резервуаров в деревне </a:t>
            </a:r>
            <a:r>
              <a:rPr lang="ru-RU" dirty="0" err="1" smtClean="0"/>
              <a:t>Тишнево</a:t>
            </a:r>
            <a:endParaRPr lang="ru-RU" dirty="0" smtClean="0"/>
          </a:p>
          <a:p>
            <a:pPr rtl="0"/>
            <a:r>
              <a:rPr lang="ru-RU" dirty="0" smtClean="0"/>
              <a:t>Продолжается оформление права собственности поселения на братские захоронения</a:t>
            </a:r>
          </a:p>
          <a:p>
            <a:pPr rtl="0"/>
            <a:r>
              <a:rPr lang="ru-RU" dirty="0" smtClean="0"/>
              <a:t>Ведется работа по изменению категории земельных участков занятых муниципальными кладбищами </a:t>
            </a:r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29676"/>
          <a:stretch/>
        </p:blipFill>
        <p:spPr>
          <a:xfrm>
            <a:off x="6304331" y="102875"/>
            <a:ext cx="5391807" cy="2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88524" y="768831"/>
            <a:ext cx="4750676" cy="2226618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4" y="5052854"/>
            <a:ext cx="3941616" cy="17811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28334" r="-1532" b="27728"/>
          <a:stretch/>
        </p:blipFill>
        <p:spPr>
          <a:xfrm>
            <a:off x="9570025" y="-1987"/>
            <a:ext cx="2667585" cy="2962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48" y="2053135"/>
            <a:ext cx="4372351" cy="3279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204"/>
            <a:ext cx="3410082" cy="2565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5" y="-1987"/>
            <a:ext cx="4045521" cy="3034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25" y="2713036"/>
            <a:ext cx="2422923" cy="3230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54" y="-1986"/>
            <a:ext cx="2439027" cy="3368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3198410"/>
            <a:ext cx="2775590" cy="232455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7" y="1953491"/>
            <a:ext cx="3513561" cy="2338714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2" y="0"/>
            <a:ext cx="3636748" cy="24834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5" b="18261"/>
          <a:stretch/>
        </p:blipFill>
        <p:spPr>
          <a:xfrm>
            <a:off x="3410083" y="5319651"/>
            <a:ext cx="4840300" cy="15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40" y="4384963"/>
            <a:ext cx="3437660" cy="2578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" y="4833931"/>
            <a:ext cx="4509118" cy="20291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64" y="3948544"/>
            <a:ext cx="3784773" cy="28403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85" y="3647209"/>
            <a:ext cx="2409599" cy="32107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360" y="102876"/>
            <a:ext cx="10873740" cy="666052"/>
          </a:xfrm>
        </p:spPr>
        <p:txBody>
          <a:bodyPr/>
          <a:lstStyle/>
          <a:p>
            <a:r>
              <a:rPr lang="ru-RU" dirty="0" smtClean="0"/>
              <a:t>Патриотические мероприятия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0145"/>
            <a:ext cx="4281054" cy="31051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9447" b="18860"/>
          <a:stretch/>
        </p:blipFill>
        <p:spPr>
          <a:xfrm>
            <a:off x="0" y="3221209"/>
            <a:ext cx="4281055" cy="1846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6" y="930146"/>
            <a:ext cx="4660658" cy="31051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5"/>
          <a:stretch/>
        </p:blipFill>
        <p:spPr>
          <a:xfrm>
            <a:off x="8901066" y="930147"/>
            <a:ext cx="3290933" cy="34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2" b="8982"/>
          <a:stretch/>
        </p:blipFill>
        <p:spPr>
          <a:xfrm>
            <a:off x="6242632" y="904009"/>
            <a:ext cx="3406230" cy="338909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360" y="102876"/>
            <a:ext cx="10873740" cy="666052"/>
          </a:xfrm>
        </p:spPr>
        <p:txBody>
          <a:bodyPr/>
          <a:lstStyle/>
          <a:p>
            <a:r>
              <a:rPr lang="ru-RU" dirty="0" smtClean="0"/>
              <a:t>Поздравление Ветеранов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2629"/>
          <a:stretch/>
        </p:blipFill>
        <p:spPr>
          <a:xfrm>
            <a:off x="0" y="904009"/>
            <a:ext cx="2891564" cy="2878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16244"/>
          <a:stretch/>
        </p:blipFill>
        <p:spPr>
          <a:xfrm>
            <a:off x="-1" y="3387030"/>
            <a:ext cx="3412587" cy="3470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64" y="904009"/>
            <a:ext cx="3351068" cy="4468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62" y="904009"/>
            <a:ext cx="2543138" cy="3390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/>
          <a:stretch/>
        </p:blipFill>
        <p:spPr>
          <a:xfrm>
            <a:off x="2891564" y="4211743"/>
            <a:ext cx="2533650" cy="2646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5" b="13636"/>
          <a:stretch/>
        </p:blipFill>
        <p:spPr>
          <a:xfrm>
            <a:off x="5395726" y="3564082"/>
            <a:ext cx="2651203" cy="32939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29" y="3782290"/>
            <a:ext cx="2315828" cy="30757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37" y="4073236"/>
            <a:ext cx="2096763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641810"/>
            <a:ext cx="5063490" cy="71939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Поддержка участников СВО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5310" y="1527462"/>
            <a:ext cx="5044440" cy="4551219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 smtClean="0"/>
              <a:t>Налажено активное взаимодействие с организацией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СВОй</a:t>
            </a:r>
            <a:r>
              <a:rPr lang="ru-RU" dirty="0" smtClean="0"/>
              <a:t> ТЫЛ»</a:t>
            </a:r>
            <a:endParaRPr lang="ru-RU" dirty="0"/>
          </a:p>
          <a:p>
            <a:pPr rtl="0"/>
            <a:r>
              <a:rPr lang="ru-RU" dirty="0" smtClean="0"/>
              <a:t>Силами жителей сельского поселения и сотрудников администрации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 smtClean="0"/>
              <a:t>Связано 180 маскировочных сетей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 smtClean="0"/>
              <a:t>Связано 150 пар носков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ru-RU" dirty="0" smtClean="0"/>
              <a:t>Расфасовано и передано в зону СВО </a:t>
            </a:r>
            <a:r>
              <a:rPr lang="ru-RU" dirty="0" smtClean="0"/>
              <a:t>10 </a:t>
            </a:r>
            <a:r>
              <a:rPr lang="ru-RU" dirty="0" smtClean="0"/>
              <a:t>кг мёда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15631" r="3826" b="17493"/>
          <a:stretch/>
        </p:blipFill>
        <p:spPr>
          <a:xfrm>
            <a:off x="2328602" y="2026227"/>
            <a:ext cx="840625" cy="8565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b="20152"/>
          <a:stretch/>
        </p:blipFill>
        <p:spPr>
          <a:xfrm>
            <a:off x="5619750" y="0"/>
            <a:ext cx="2802744" cy="2593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94" y="0"/>
            <a:ext cx="2033363" cy="25932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3939" r="8681" b="5909"/>
          <a:stretch/>
        </p:blipFill>
        <p:spPr>
          <a:xfrm>
            <a:off x="10400698" y="1"/>
            <a:ext cx="1791302" cy="2593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593246"/>
            <a:ext cx="3129395" cy="2356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46" y="2358736"/>
            <a:ext cx="3440853" cy="2590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8183" r="18598" b="8333"/>
          <a:stretch/>
        </p:blipFill>
        <p:spPr>
          <a:xfrm>
            <a:off x="5638800" y="4707081"/>
            <a:ext cx="3110345" cy="21602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b="34243"/>
          <a:stretch/>
        </p:blipFill>
        <p:spPr>
          <a:xfrm>
            <a:off x="8749145" y="4509655"/>
            <a:ext cx="3442854" cy="23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3"/>
          <a:stretch/>
        </p:blipFill>
        <p:spPr>
          <a:xfrm>
            <a:off x="5906182" y="2961408"/>
            <a:ext cx="3199717" cy="35536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1660119"/>
            <a:ext cx="5063490" cy="71939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Поддержка семей участников СВО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" y="2789445"/>
            <a:ext cx="5063490" cy="33723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83" y="231197"/>
            <a:ext cx="3972792" cy="29795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1"/>
          <a:stretch/>
        </p:blipFill>
        <p:spPr>
          <a:xfrm>
            <a:off x="9105900" y="231197"/>
            <a:ext cx="3086100" cy="62839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36" y="636371"/>
            <a:ext cx="1534391" cy="10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174809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/>
              <a:t>Сделай </a:t>
            </a:r>
            <a:r>
              <a:rPr lang="ru-RU" dirty="0" smtClean="0"/>
              <a:t>СВОЙ </a:t>
            </a:r>
            <a:r>
              <a:rPr lang="ru-RU" dirty="0" smtClean="0"/>
              <a:t>выбор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6"/>
          </p:nvPr>
        </p:nvSpPr>
        <p:spPr>
          <a:xfrm>
            <a:off x="6652260" y="2421083"/>
            <a:ext cx="5044440" cy="4208318"/>
          </a:xfrm>
        </p:spPr>
        <p:txBody>
          <a:bodyPr/>
          <a:lstStyle/>
          <a:p>
            <a:r>
              <a:rPr lang="ru-RU" dirty="0" smtClean="0"/>
              <a:t>Выборы Президента в 2024 году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ЕДИНЫЙ ДЕНЬ ГОЛОСОВАНИЯ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14 СЕНТЯБРЯ 2025 ГОДА: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Выборы Губернатора Калужской области (2025)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Выборы в Законодательное Собрание Калужской области (2025)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Выборы в Представительный орган Боровского муниципального округа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0" y="2421083"/>
            <a:ext cx="5786390" cy="4208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r="28173" b="1"/>
          <a:stretch/>
        </p:blipFill>
        <p:spPr>
          <a:xfrm>
            <a:off x="9260378" y="278129"/>
            <a:ext cx="2436322" cy="1798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278129"/>
            <a:ext cx="2608118" cy="17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296959"/>
          </a:xfrm>
        </p:spPr>
        <p:txBody>
          <a:bodyPr/>
          <a:lstStyle/>
          <a:p>
            <a:r>
              <a:rPr lang="ru-RU" sz="4000" dirty="0" smtClean="0"/>
              <a:t>Планы на 2025 год</a:t>
            </a:r>
            <a:endParaRPr lang="ru-RU" sz="40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899229"/>
            <a:ext cx="4854862" cy="4854862"/>
          </a:xfrm>
        </p:spPr>
      </p:pic>
      <p:sp>
        <p:nvSpPr>
          <p:cNvPr id="12" name="Объект 11"/>
          <p:cNvSpPr>
            <a:spLocks noGrp="1"/>
          </p:cNvSpPr>
          <p:nvPr>
            <p:ph sz="quarter" idx="16"/>
          </p:nvPr>
        </p:nvSpPr>
        <p:spPr>
          <a:xfrm>
            <a:off x="5704609" y="1901535"/>
            <a:ext cx="5008417" cy="464473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Монтаж уличного освещения в деревне </a:t>
            </a:r>
            <a:r>
              <a:rPr lang="ru-RU" dirty="0" err="1" smtClean="0"/>
              <a:t>Зеленино</a:t>
            </a:r>
            <a:r>
              <a:rPr lang="ru-RU" dirty="0" smtClean="0"/>
              <a:t> и Горки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Газификация деревень </a:t>
            </a:r>
            <a:r>
              <a:rPr lang="ru-RU" dirty="0" err="1" smtClean="0"/>
              <a:t>Болдаково</a:t>
            </a:r>
            <a:r>
              <a:rPr lang="ru-RU" dirty="0" smtClean="0"/>
              <a:t>, </a:t>
            </a:r>
            <a:r>
              <a:rPr lang="ru-RU" dirty="0" err="1" smtClean="0"/>
              <a:t>Зеленино</a:t>
            </a:r>
            <a:r>
              <a:rPr lang="ru-RU" dirty="0" smtClean="0"/>
              <a:t>, Старая, </a:t>
            </a:r>
            <a:r>
              <a:rPr lang="ru-RU" dirty="0" err="1" smtClean="0"/>
              <a:t>Гольтяево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Проектирование и прохождение государственной экспертизы по строительству газопровода к деревне Деревеньки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Передача объектов водоснабжения деревни Борисово, </a:t>
            </a:r>
            <a:r>
              <a:rPr lang="ru-RU" dirty="0" err="1" smtClean="0"/>
              <a:t>Федорино</a:t>
            </a:r>
            <a:r>
              <a:rPr lang="ru-RU" dirty="0" smtClean="0"/>
              <a:t>, </a:t>
            </a:r>
            <a:r>
              <a:rPr lang="ru-RU" dirty="0" err="1" smtClean="0"/>
              <a:t>Дылдино</a:t>
            </a:r>
            <a:r>
              <a:rPr lang="ru-RU" dirty="0" smtClean="0"/>
              <a:t>, </a:t>
            </a:r>
            <a:r>
              <a:rPr lang="ru-RU" dirty="0" err="1" smtClean="0"/>
              <a:t>Семичево</a:t>
            </a:r>
            <a:r>
              <a:rPr lang="ru-RU" dirty="0" smtClean="0"/>
              <a:t>, Старая на обслуживание в ГП «</a:t>
            </a:r>
            <a:r>
              <a:rPr lang="ru-RU" dirty="0" err="1" smtClean="0"/>
              <a:t>Калугаоблводоканал</a:t>
            </a:r>
            <a:r>
              <a:rPr lang="ru-RU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Проектирование и строительство модульных очистных сооружений в деревне </a:t>
            </a:r>
            <a:r>
              <a:rPr lang="ru-RU" dirty="0" err="1" smtClean="0"/>
              <a:t>Асеньевское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Монтаж пожарных резервуаров в деревне </a:t>
            </a:r>
            <a:r>
              <a:rPr lang="ru-RU" dirty="0" err="1" smtClean="0"/>
              <a:t>Тишнево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8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557058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Спасибо</a:t>
            </a:r>
            <a:r>
              <a:rPr lang="en-US" dirty="0" smtClean="0"/>
              <a:t>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09563" y="72736"/>
            <a:ext cx="5605809" cy="1983258"/>
          </a:xfrm>
        </p:spPr>
        <p:txBody>
          <a:bodyPr/>
          <a:lstStyle/>
          <a:p>
            <a:r>
              <a:rPr lang="ru-RU" sz="2200" dirty="0">
                <a:solidFill>
                  <a:schemeClr val="bg1"/>
                </a:solidFill>
              </a:rPr>
              <a:t>Официальный сайт администрации</a:t>
            </a:r>
            <a:r>
              <a:rPr lang="ru-RU" sz="2200" b="0" dirty="0">
                <a:solidFill>
                  <a:schemeClr val="bg1"/>
                </a:solidFill>
              </a:rPr>
              <a:t> — это информационный ресурс в интернете, на котором орган государственной или муниципальной власти размещает сведения о своей деятельности.</a:t>
            </a:r>
            <a:r>
              <a:rPr lang="ru-RU" b="0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2055994"/>
            <a:ext cx="5528718" cy="4158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47" y="72736"/>
            <a:ext cx="5834259" cy="2755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77" y="3074629"/>
            <a:ext cx="5659198" cy="30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890" y="332509"/>
            <a:ext cx="5559137" cy="1891145"/>
          </a:xfrm>
        </p:spPr>
        <p:txBody>
          <a:bodyPr tIns="457200" rtlCol="0">
            <a:normAutofit/>
          </a:bodyPr>
          <a:lstStyle>
            <a:defPPr>
              <a:defRPr lang="ru-RU"/>
            </a:defPPr>
          </a:lstStyle>
          <a:p>
            <a:pPr marL="0" indent="0" algn="ctr" rtl="0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Бюджет сельского 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поселения, тыс. руб.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00" y="0"/>
            <a:ext cx="706582" cy="6858000"/>
          </a:xfrm>
          <a:prstGeom prst="roundRect">
            <a:avLst/>
          </a:prstGeom>
          <a:solidFill>
            <a:srgbClr val="3494BA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20060386"/>
              </p:ext>
            </p:extLst>
          </p:nvPr>
        </p:nvGraphicFramePr>
        <p:xfrm>
          <a:off x="483754" y="2078181"/>
          <a:ext cx="5771573" cy="44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65" y="3328693"/>
            <a:ext cx="4800600" cy="33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02" y="0"/>
            <a:ext cx="6367397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8026" y="137160"/>
            <a:ext cx="5486400" cy="1442258"/>
          </a:xfrm>
          <a:noFill/>
        </p:spPr>
        <p:txBody>
          <a:bodyPr/>
          <a:lstStyle/>
          <a:p>
            <a:pPr algn="ctr"/>
            <a:r>
              <a:rPr lang="ru-RU" sz="3500" dirty="0" smtClean="0"/>
              <a:t>Деятельность Администрации </a:t>
            </a:r>
            <a:br>
              <a:rPr lang="ru-RU" sz="3500" dirty="0" smtClean="0"/>
            </a:br>
            <a:r>
              <a:rPr lang="ru-RU" sz="3500" dirty="0" smtClean="0"/>
              <a:t>и Сельской Думы</a:t>
            </a:r>
            <a:endParaRPr lang="ru-RU" sz="3500" dirty="0"/>
          </a:p>
        </p:txBody>
      </p:sp>
      <p:sp>
        <p:nvSpPr>
          <p:cNvPr id="5" name="Объект 4"/>
          <p:cNvSpPr>
            <a:spLocks noGrp="1"/>
          </p:cNvSpPr>
          <p:nvPr>
            <p:ph type="body" sz="quarter" idx="11"/>
          </p:nvPr>
        </p:nvSpPr>
        <p:spPr>
          <a:xfrm>
            <a:off x="138026" y="4298437"/>
            <a:ext cx="5486400" cy="2071189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Поступило 331 обращение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Принято 312 постановлений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Издано 242 распоряжения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bg1"/>
                </a:solidFill>
              </a:rPr>
              <a:t>Проведено 13 заседаний Сельской Думы и принято 122 решения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30" y="1575205"/>
            <a:ext cx="3961591" cy="25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/>
          <p:cNvPicPr>
            <a:picLocks noGrp="1" noChangeAspect="1"/>
          </p:cNvPicPr>
          <p:nvPr>
            <p:ph type="tbl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1"/>
            <a:ext cx="10972800" cy="732782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dirty="0" smtClean="0">
                <a:solidFill>
                  <a:schemeClr val="bg1"/>
                </a:solidFill>
              </a:rPr>
              <a:t>Благоустройство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Инициативные проекты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904508"/>
            <a:ext cx="5486400" cy="13100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>
                <a:solidFill>
                  <a:srgbClr val="0070C0"/>
                </a:solidFill>
              </a:rPr>
              <a:t>Благоустройство придомовой территории МКД в д. </a:t>
            </a:r>
            <a:r>
              <a:rPr lang="ru-RU" dirty="0" err="1" smtClean="0">
                <a:solidFill>
                  <a:srgbClr val="0070C0"/>
                </a:solidFill>
              </a:rPr>
              <a:t>Асеньевское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35" y="1496789"/>
            <a:ext cx="5410719" cy="338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1" y="430529"/>
            <a:ext cx="3022938" cy="2422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1" y="3163824"/>
            <a:ext cx="3022938" cy="2632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53" y="430529"/>
            <a:ext cx="2868347" cy="53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3273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Проведение субботников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058485"/>
            <a:ext cx="5392293" cy="3736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42" y="3581651"/>
            <a:ext cx="2338086" cy="3105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94" y="3581651"/>
            <a:ext cx="2328953" cy="3105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2" y="135291"/>
            <a:ext cx="4618265" cy="32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795322"/>
            <a:ext cx="5486400" cy="102249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 smtClean="0"/>
              <a:t>Борьба с борщевиком Сосновского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35" y="2352294"/>
            <a:ext cx="5486400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280554"/>
            <a:ext cx="3816927" cy="2862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35" y="1817812"/>
            <a:ext cx="3713018" cy="2784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3626428"/>
            <a:ext cx="3683645" cy="276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FE134-9032-4C7F-BC57-C7DE3F833363}">
  <ds:schemaRefs>
    <ds:schemaRef ds:uri="http://purl.org/dc/terms/"/>
    <ds:schemaRef ds:uri="http://purl.org/dc/elements/1.1/"/>
    <ds:schemaRef ds:uri="230e9df3-be65-4c73-a93b-d1236ebd677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494</Words>
  <Application>Microsoft Office PowerPoint</Application>
  <PresentationFormat>Широкоэкранный</PresentationFormat>
  <Paragraphs>100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Franklin Gothic Book</vt:lpstr>
      <vt:lpstr>Franklin Gothic Demi</vt:lpstr>
      <vt:lpstr>Пользовательская</vt:lpstr>
      <vt:lpstr>Отчет главы администрации Жильцовой И.Н.</vt:lpstr>
      <vt:lpstr>Презентация PowerPoint</vt:lpstr>
      <vt:lpstr>Презентация PowerPoint</vt:lpstr>
      <vt:lpstr>Презентация PowerPoint</vt:lpstr>
      <vt:lpstr>Деятельность Администрации  и Сельской Думы</vt:lpstr>
      <vt:lpstr>Благоустройство</vt:lpstr>
      <vt:lpstr>Инициативные проекты</vt:lpstr>
      <vt:lpstr>Проведение субботников</vt:lpstr>
      <vt:lpstr>Борьба с борщевиком Сосновского</vt:lpstr>
      <vt:lpstr>Покос общественных территорий и спил аварийных деревьев</vt:lpstr>
      <vt:lpstr>Ремонт детских площадок</vt:lpstr>
      <vt:lpstr>Благоустройство братского захоронения в деревне Жилетово</vt:lpstr>
      <vt:lpstr>Строительство площадок ТБО в Бортниках и Зеленино</vt:lpstr>
      <vt:lpstr>Строительство колодцев в Серединске и Межуре</vt:lpstr>
      <vt:lpstr>Монтаж уличного освещения в Деревеньках, Дылдино и Борисово</vt:lpstr>
      <vt:lpstr>Жилищно-коммунальное хозяйство</vt:lpstr>
      <vt:lpstr>Газификация</vt:lpstr>
      <vt:lpstr>Водоснабжение и водоотведение</vt:lpstr>
      <vt:lpstr>Содержание дорог</vt:lpstr>
      <vt:lpstr>Земельные отношения и Градостроительсво</vt:lpstr>
      <vt:lpstr>Культура</vt:lpstr>
      <vt:lpstr>Презентация PowerPoint</vt:lpstr>
      <vt:lpstr>Патриотические мероприятия</vt:lpstr>
      <vt:lpstr>Поздравление Ветеранов</vt:lpstr>
      <vt:lpstr>Поддержка участников СВО</vt:lpstr>
      <vt:lpstr>Поддержка семей участников СВО</vt:lpstr>
      <vt:lpstr>Сделай СВОЙ выбор</vt:lpstr>
      <vt:lpstr>Планы на 2025 год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2025-02-20T10:55:43Z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